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B0604020202020204" charset="0"/>
      <p:regular r:id="rId9"/>
      <p:bold r:id="rId10"/>
      <p:italic r:id="rId11"/>
      <p:boldItalic r:id="rId12"/>
    </p:embeddedFont>
    <p:embeddedFont>
      <p:font typeface="Montserrat"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f3828fe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bf3828fe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04069142d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04069142d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fea00b2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fea00b2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06fea5db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06fea5db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f3828fe7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f3828fe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s_LncVnecL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u="sng"/>
              <a:t>British values</a:t>
            </a:r>
            <a:endParaRPr b="1" i="1" u="sng"/>
          </a:p>
        </p:txBody>
      </p:sp>
      <p:sp>
        <p:nvSpPr>
          <p:cNvPr id="135" name="Google Shape;135;p13"/>
          <p:cNvSpPr txBox="1">
            <a:spLocks noGrp="1"/>
          </p:cNvSpPr>
          <p:nvPr>
            <p:ph type="subTitle" idx="1"/>
          </p:nvPr>
        </p:nvSpPr>
        <p:spPr>
          <a:xfrm>
            <a:off x="341350" y="2873675"/>
            <a:ext cx="8520600" cy="7926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b="1" i="1">
                <a:solidFill>
                  <a:srgbClr val="999999"/>
                </a:solidFill>
              </a:rPr>
              <a:t>                                                                                </a:t>
            </a:r>
            <a:r>
              <a:rPr lang="en" sz="1700" b="1" i="1">
                <a:solidFill>
                  <a:srgbClr val="D9D9D9"/>
                </a:solidFill>
              </a:rPr>
              <a:t>                      By Monty.B  and  Barnaby.B</a:t>
            </a:r>
            <a:endParaRPr sz="1700" b="1" i="1">
              <a:solidFill>
                <a:srgbClr val="D9D9D9"/>
              </a:solidFill>
            </a:endParaRPr>
          </a:p>
          <a:p>
            <a:pPr marL="0" lvl="0" indent="0" algn="l" rtl="0">
              <a:spcBef>
                <a:spcPts val="0"/>
              </a:spcBef>
              <a:spcAft>
                <a:spcPts val="0"/>
              </a:spcAft>
              <a:buNone/>
            </a:pPr>
            <a:endParaRPr b="1" i="1">
              <a:solidFill>
                <a:srgbClr val="999999"/>
              </a:solidFill>
            </a:endParaRPr>
          </a:p>
        </p:txBody>
      </p:sp>
      <p:sp>
        <p:nvSpPr>
          <p:cNvPr id="136" name="Google Shape;136;p13"/>
          <p:cNvSpPr txBox="1"/>
          <p:nvPr/>
        </p:nvSpPr>
        <p:spPr>
          <a:xfrm>
            <a:off x="59350" y="69250"/>
            <a:ext cx="90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2340325" y="589275"/>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Rule of law </a:t>
            </a:r>
            <a:endParaRPr/>
          </a:p>
          <a:p>
            <a:pPr marL="0" lvl="0" indent="0" algn="l" rtl="0">
              <a:spcBef>
                <a:spcPts val="0"/>
              </a:spcBef>
              <a:spcAft>
                <a:spcPts val="0"/>
              </a:spcAft>
              <a:buNone/>
            </a:pPr>
            <a:endParaRPr/>
          </a:p>
        </p:txBody>
      </p:sp>
      <p:sp>
        <p:nvSpPr>
          <p:cNvPr id="142" name="Google Shape;142;p14"/>
          <p:cNvSpPr txBox="1">
            <a:spLocks noGrp="1"/>
          </p:cNvSpPr>
          <p:nvPr>
            <p:ph type="subTitle" idx="1"/>
          </p:nvPr>
        </p:nvSpPr>
        <p:spPr>
          <a:xfrm>
            <a:off x="464675" y="3094050"/>
            <a:ext cx="7794600" cy="94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Now sometimes people think that the law is unfair but if you think of  it imagine what the world would be like without law. In britain we try to make rules as fair as possible but not too relaxed otherwise as i  said before it would be CHAOS so just remember  the law isn’t unfair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a:solidFill>
                  <a:srgbClr val="FFFFFF"/>
                </a:solidFill>
              </a:rPr>
              <a:t>In England we are a Democracy so at means that the public votes for who runs </a:t>
            </a:r>
            <a:endParaRPr sz="1200">
              <a:solidFill>
                <a:srgbClr val="FFFFFF"/>
              </a:solidFill>
            </a:endParaRPr>
          </a:p>
          <a:p>
            <a:pPr marL="0" lvl="0" indent="0" algn="l" rtl="0">
              <a:spcBef>
                <a:spcPts val="1200"/>
              </a:spcBef>
              <a:spcAft>
                <a:spcPts val="0"/>
              </a:spcAft>
              <a:buNone/>
            </a:pPr>
            <a:r>
              <a:rPr lang="en" sz="1200">
                <a:solidFill>
                  <a:srgbClr val="FFFFFF"/>
                </a:solidFill>
              </a:rPr>
              <a:t>the country. There are many many constituencies in england each one has MP, where as in Russia and north korea they have Dictatorships were only they make decisions about what happens.</a:t>
            </a:r>
            <a:endParaRPr sz="1200">
              <a:solidFill>
                <a:srgbClr val="FFFFFF"/>
              </a:solidFill>
            </a:endParaRPr>
          </a:p>
          <a:p>
            <a:pPr marL="0" lvl="0" indent="0" algn="l" rtl="0">
              <a:spcBef>
                <a:spcPts val="1200"/>
              </a:spcBef>
              <a:spcAft>
                <a:spcPts val="0"/>
              </a:spcAft>
              <a:buNone/>
            </a:pPr>
            <a:endParaRPr sz="1200">
              <a:solidFill>
                <a:srgbClr val="FFFFFF"/>
              </a:solidFill>
            </a:endParaRPr>
          </a:p>
          <a:p>
            <a:pPr marL="0" lvl="0" indent="0" algn="l" rtl="0">
              <a:spcBef>
                <a:spcPts val="1200"/>
              </a:spcBef>
              <a:spcAft>
                <a:spcPts val="0"/>
              </a:spcAft>
              <a:buNone/>
            </a:pPr>
            <a:r>
              <a:rPr lang="en" sz="1200">
                <a:solidFill>
                  <a:srgbClr val="FFFFFF"/>
                </a:solidFill>
              </a:rPr>
              <a:t>If you have a dictator telling you what to do there taking away soooooo much freedom from you its incredibly horrible.</a:t>
            </a:r>
            <a:endParaRPr sz="1200">
              <a:solidFill>
                <a:srgbClr val="FFFFFF"/>
              </a:solidFill>
            </a:endParaRPr>
          </a:p>
          <a:p>
            <a:pPr marL="0" lvl="0" indent="0" algn="l" rtl="0">
              <a:spcBef>
                <a:spcPts val="1200"/>
              </a:spcBef>
              <a:spcAft>
                <a:spcPts val="0"/>
              </a:spcAft>
              <a:buNone/>
            </a:pPr>
            <a:endParaRPr sz="1200">
              <a:solidFill>
                <a:srgbClr val="FFFFFF"/>
              </a:solidFill>
            </a:endParaRPr>
          </a:p>
          <a:p>
            <a:pPr marL="0" lvl="0" indent="0" algn="l" rtl="0">
              <a:spcBef>
                <a:spcPts val="1200"/>
              </a:spcBef>
              <a:spcAft>
                <a:spcPts val="0"/>
              </a:spcAft>
              <a:buNone/>
            </a:pPr>
            <a:endParaRPr sz="1200">
              <a:solidFill>
                <a:srgbClr val="FFFFFF"/>
              </a:solidFill>
            </a:endParaRPr>
          </a:p>
          <a:p>
            <a:pPr marL="0" lvl="0" indent="0" algn="l" rtl="0">
              <a:spcBef>
                <a:spcPts val="1200"/>
              </a:spcBef>
              <a:spcAft>
                <a:spcPts val="1200"/>
              </a:spcAft>
              <a:buNone/>
            </a:pPr>
            <a:endParaRPr sz="1200">
              <a:solidFill>
                <a:srgbClr val="FFFFFF"/>
              </a:solidFill>
            </a:endParaRPr>
          </a:p>
        </p:txBody>
      </p:sp>
      <p:sp>
        <p:nvSpPr>
          <p:cNvPr id="148" name="Google Shape;148;p15"/>
          <p:cNvSpPr txBox="1"/>
          <p:nvPr/>
        </p:nvSpPr>
        <p:spPr>
          <a:xfrm>
            <a:off x="1355125" y="267075"/>
            <a:ext cx="49500" cy="2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149" name="Google Shape;149;p15"/>
          <p:cNvSpPr txBox="1"/>
          <p:nvPr/>
        </p:nvSpPr>
        <p:spPr>
          <a:xfrm>
            <a:off x="1325450" y="296775"/>
            <a:ext cx="70389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i="1" u="sng">
                <a:solidFill>
                  <a:srgbClr val="FFFFFF"/>
                </a:solidFill>
                <a:latin typeface="Lato"/>
                <a:ea typeface="Lato"/>
                <a:cs typeface="Lato"/>
                <a:sym typeface="Lato"/>
              </a:rPr>
              <a:t>The public</a:t>
            </a:r>
            <a:endParaRPr sz="2500" b="1" i="1" u="sng">
              <a:solidFill>
                <a:srgbClr val="FFFFFF"/>
              </a:solidFill>
              <a:latin typeface="Lato"/>
              <a:ea typeface="Lato"/>
              <a:cs typeface="Lato"/>
              <a:sym typeface="Lato"/>
            </a:endParaRPr>
          </a:p>
        </p:txBody>
      </p:sp>
      <p:pic>
        <p:nvPicPr>
          <p:cNvPr id="150" name="Google Shape;150;p15"/>
          <p:cNvPicPr preferRelativeResize="0"/>
          <p:nvPr/>
        </p:nvPicPr>
        <p:blipFill>
          <a:blip r:embed="rId3">
            <a:alphaModFix/>
          </a:blip>
          <a:stretch>
            <a:fillRect/>
          </a:stretch>
        </p:blipFill>
        <p:spPr>
          <a:xfrm>
            <a:off x="6457950" y="0"/>
            <a:ext cx="2686050"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297500" y="43330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u="sng"/>
              <a:t>Public voting rights</a:t>
            </a:r>
            <a:endParaRPr b="1" i="1" u="sng"/>
          </a:p>
        </p:txBody>
      </p:sp>
      <p:sp>
        <p:nvSpPr>
          <p:cNvPr id="156" name="Google Shape;156;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Everybody has a right to vote if they’re over the </a:t>
            </a:r>
            <a:endParaRPr/>
          </a:p>
          <a:p>
            <a:pPr marL="0" lvl="0" indent="0" algn="l" rtl="0">
              <a:spcBef>
                <a:spcPts val="1200"/>
              </a:spcBef>
              <a:spcAft>
                <a:spcPts val="0"/>
              </a:spcAft>
              <a:buNone/>
            </a:pPr>
            <a:r>
              <a:rPr lang="en"/>
              <a:t>age of</a:t>
            </a:r>
            <a:r>
              <a:rPr lang="en" b="1"/>
              <a:t> </a:t>
            </a:r>
            <a:r>
              <a:rPr lang="en" b="1" i="1"/>
              <a:t>18</a:t>
            </a:r>
            <a:r>
              <a:rPr lang="en"/>
              <a:t> where as on august 1920 women couldn’t</a:t>
            </a:r>
            <a:endParaRPr/>
          </a:p>
          <a:p>
            <a:pPr marL="0" lvl="0" indent="0" algn="l" rtl="0">
              <a:spcBef>
                <a:spcPts val="1200"/>
              </a:spcBef>
              <a:spcAft>
                <a:spcPts val="0"/>
              </a:spcAft>
              <a:buNone/>
            </a:pPr>
            <a:r>
              <a:rPr lang="en"/>
              <a:t>Vote because of their gender! Rules were sooooo </a:t>
            </a:r>
            <a:endParaRPr/>
          </a:p>
          <a:p>
            <a:pPr marL="0" lvl="0" indent="0" algn="l" rtl="0">
              <a:spcBef>
                <a:spcPts val="1200"/>
              </a:spcBef>
              <a:spcAft>
                <a:spcPts val="0"/>
              </a:spcAft>
              <a:buNone/>
            </a:pPr>
            <a:r>
              <a:rPr lang="en"/>
              <a:t>Unfair back in the day, so the suffragettes  took  a stand and protested for years and years. But </a:t>
            </a:r>
            <a:endParaRPr/>
          </a:p>
          <a:p>
            <a:pPr marL="0" lvl="0" indent="0" algn="l" rtl="0">
              <a:spcBef>
                <a:spcPts val="1200"/>
              </a:spcBef>
              <a:spcAft>
                <a:spcPts val="0"/>
              </a:spcAft>
              <a:buNone/>
            </a:pPr>
            <a:r>
              <a:rPr lang="en"/>
              <a:t>after a while it started getting violent. They rampaged shops and markets and then they were </a:t>
            </a:r>
            <a:endParaRPr/>
          </a:p>
          <a:p>
            <a:pPr marL="0" lvl="0" indent="0" algn="l" rtl="0">
              <a:spcBef>
                <a:spcPts val="1200"/>
              </a:spcBef>
              <a:spcAft>
                <a:spcPts val="0"/>
              </a:spcAft>
              <a:buNone/>
            </a:pPr>
            <a:r>
              <a:rPr lang="en"/>
              <a:t>sent to prison </a:t>
            </a:r>
            <a:r>
              <a:rPr lang="en" b="1"/>
              <a:t>but they did not stop</a:t>
            </a:r>
            <a:r>
              <a:rPr lang="en"/>
              <a:t> oh no they carried on protesting until the men gave in and </a:t>
            </a:r>
            <a:endParaRPr/>
          </a:p>
          <a:p>
            <a:pPr marL="0" lvl="0" indent="0" algn="l" rtl="0">
              <a:spcBef>
                <a:spcPts val="1200"/>
              </a:spcBef>
              <a:spcAft>
                <a:spcPts val="1200"/>
              </a:spcAft>
              <a:buNone/>
            </a:pPr>
            <a:r>
              <a:rPr lang="en"/>
              <a:t>women were allowed to vote so that's the story of how women are now allowed to vote!</a:t>
            </a:r>
            <a:endParaRPr/>
          </a:p>
        </p:txBody>
      </p:sp>
      <p:pic>
        <p:nvPicPr>
          <p:cNvPr id="157" name="Google Shape;157;p16"/>
          <p:cNvPicPr preferRelativeResize="0"/>
          <p:nvPr/>
        </p:nvPicPr>
        <p:blipFill>
          <a:blip r:embed="rId3">
            <a:alphaModFix/>
          </a:blip>
          <a:stretch>
            <a:fillRect/>
          </a:stretch>
        </p:blipFill>
        <p:spPr>
          <a:xfrm>
            <a:off x="5291850" y="0"/>
            <a:ext cx="3852150" cy="256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1297500" y="2750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i="1" u="sng"/>
              <a:t>perseverance</a:t>
            </a:r>
            <a:endParaRPr b="1" i="1" u="sng"/>
          </a:p>
        </p:txBody>
      </p:sp>
      <p:sp>
        <p:nvSpPr>
          <p:cNvPr id="163" name="Google Shape;163;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Perseverance is such an important thing to have in life because it helps you push past your fear and try new things and most of all keep on trying. What did winston churchill say when we were losing the war against the  watch this video of his famous speech and you will understand       german </a:t>
            </a:r>
            <a:r>
              <a:rPr lang="en" u="sng">
                <a:solidFill>
                  <a:schemeClr val="hlink"/>
                </a:solidFill>
                <a:hlinkClick r:id="rId3"/>
              </a:rPr>
              <a:t>ttps://youtu.be/s_LncVnecLA</a:t>
            </a:r>
            <a:r>
              <a:rPr lang="en"/>
              <a:t> </a:t>
            </a:r>
            <a:endParaRPr/>
          </a:p>
        </p:txBody>
      </p:sp>
      <p:pic>
        <p:nvPicPr>
          <p:cNvPr id="164" name="Google Shape;164;p17"/>
          <p:cNvPicPr preferRelativeResize="0"/>
          <p:nvPr/>
        </p:nvPicPr>
        <p:blipFill>
          <a:blip r:embed="rId4">
            <a:alphaModFix/>
          </a:blip>
          <a:stretch>
            <a:fillRect/>
          </a:stretch>
        </p:blipFill>
        <p:spPr>
          <a:xfrm>
            <a:off x="7538750" y="1125"/>
            <a:ext cx="1605250" cy="1660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Enabling other religions</a:t>
            </a:r>
            <a:endParaRPr/>
          </a:p>
        </p:txBody>
      </p:sp>
      <p:sp>
        <p:nvSpPr>
          <p:cNvPr id="170" name="Google Shape;170;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In britain you are free to follow any religion you want                                                          and you are not criticised about it were as in other places in the world you are not allowed  to follow whatever religion you want.</a:t>
            </a:r>
            <a:endParaRPr/>
          </a:p>
        </p:txBody>
      </p:sp>
      <p:pic>
        <p:nvPicPr>
          <p:cNvPr id="171" name="Google Shape;171;p18"/>
          <p:cNvPicPr preferRelativeResize="0"/>
          <p:nvPr/>
        </p:nvPicPr>
        <p:blipFill>
          <a:blip r:embed="rId3">
            <a:alphaModFix/>
          </a:blip>
          <a:stretch>
            <a:fillRect/>
          </a:stretch>
        </p:blipFill>
        <p:spPr>
          <a:xfrm>
            <a:off x="1297500" y="2489375"/>
            <a:ext cx="2531249" cy="2567275"/>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356</Words>
  <Application>Microsoft Office PowerPoint</Application>
  <PresentationFormat>On-screen Show (16:9)</PresentationFormat>
  <Paragraphs>22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Lato</vt:lpstr>
      <vt:lpstr>Arial</vt:lpstr>
      <vt:lpstr>Montserrat</vt:lpstr>
      <vt:lpstr>Focus</vt:lpstr>
      <vt:lpstr>British values</vt:lpstr>
      <vt:lpstr>Rule of law  </vt:lpstr>
      <vt:lpstr>PowerPoint Presentation</vt:lpstr>
      <vt:lpstr>Public voting rights</vt:lpstr>
      <vt:lpstr>perseverance</vt:lpstr>
      <vt:lpstr>Enabling other religions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values</dc:title>
  <cp:lastModifiedBy>Tobias Wall</cp:lastModifiedBy>
  <cp:revision>1</cp:revision>
  <dcterms:modified xsi:type="dcterms:W3CDTF">2021-02-27T11:26:59Z</dcterms:modified>
</cp:coreProperties>
</file>