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79" autoAdjust="0"/>
    <p:restoredTop sz="94660"/>
  </p:normalViewPr>
  <p:slideViewPr>
    <p:cSldViewPr snapToGrid="0">
      <p:cViewPr varScale="1">
        <p:scale>
          <a:sx n="72" d="100"/>
          <a:sy n="72" d="100"/>
        </p:scale>
        <p:origin x="4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3C8AED-B9FA-479A-9F6D-684E5B9F0C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A2A516-5437-4B0E-AC02-5067A11903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4B702-0055-4221-8712-DEC5D9D91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A8C7-E652-4863-98D7-A2D794735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15977-B613-4854-AD25-F6950434E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B12DC-6431-488E-AE9D-636762D28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157A-3AB1-4D5C-A2F0-CEBA0817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88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23914-87B6-4508-92E8-FA57B4A02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E42057-9BCD-44FD-9245-04E3DB4B0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AA74D0-821C-451E-B35A-36166ED5E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A8C7-E652-4863-98D7-A2D794735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127D3-BEA0-419D-9E95-368083B5A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B1627-CB04-4FB4-AD54-A9139CE29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157A-3AB1-4D5C-A2F0-CEBA0817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6531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B4FAC1-D54C-4AE1-82B7-33A5F19E97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B2580B-04FF-421E-8A0F-14942C585B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C5A01-0295-4F20-BD62-AB0B3B468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A8C7-E652-4863-98D7-A2D794735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ED839-6429-4769-B68F-A380BD77F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92F90-9B1E-49F5-9550-3A6A4CBAF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157A-3AB1-4D5C-A2F0-CEBA0817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411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53DB3-81C4-4E39-901C-4D742F1AD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78A0E-EC8F-406A-A45D-9A9C1416A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2632DB-3BE8-414B-BD17-9AE6970B0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A8C7-E652-4863-98D7-A2D794735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6FFAE-00D1-44A4-A998-164720934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00AAF-D918-4AD8-8A62-278872FAC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157A-3AB1-4D5C-A2F0-CEBA0817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7730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7925E-0171-4A8A-9556-8A23C9A71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5C8D4F-78B1-4EBD-BB33-E85BD082E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1E187F-F39A-4C85-BB83-64C1C7515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A8C7-E652-4863-98D7-A2D794735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D974D-66FE-4C7B-83BD-F570BA946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B8F03C-870E-4D20-BEC8-B7F2A7B43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157A-3AB1-4D5C-A2F0-CEBA0817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992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8D301-D19E-4ACA-BDC5-2BBB9A2C0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5A8D5-DE87-4CC0-AA22-7FEF242AE5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7827E3-88C4-4CBA-AE18-CC1BFD405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AF37F7-6826-406D-B8C8-D2024259E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A8C7-E652-4863-98D7-A2D794735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DAE7E0-BE4B-446B-AC80-FD00BA00F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63C971-0262-48F8-8920-B4B8573F8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157A-3AB1-4D5C-A2F0-CEBA0817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447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C81F2-CB6B-4966-B35A-5B91D4E6B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77DDD1-7A25-47A1-A30B-8B67CFF9F8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4F0D14-212A-476B-B545-118607E6DC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F40578-B81F-4944-9099-481620916B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AD3100-2978-49D6-BBB7-CD555E767C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CB95F4-0908-4A86-B0A0-C287A402D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A8C7-E652-4863-98D7-A2D794735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DCC423-EA42-4A13-A265-80C4152FC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576F9E-E3EF-42DF-B5FE-6734B4495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157A-3AB1-4D5C-A2F0-CEBA0817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075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C4E3C-D4CB-430D-8347-A02600DDC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52D4A9-E19E-435D-9594-886835E09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A8C7-E652-4863-98D7-A2D794735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6AC483-D614-4DBD-9804-8E72D7C6B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C1EB2F-8AAE-4EF4-870F-992C03922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157A-3AB1-4D5C-A2F0-CEBA0817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515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AA4FD0-3836-4252-9385-0C12D3A47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A8C7-E652-4863-98D7-A2D794735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27454D-4F0D-41D8-A416-1F0176CA8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702AB4-1E4C-4E08-B67D-06303E4BB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157A-3AB1-4D5C-A2F0-CEBA0817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08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ABC00-B281-4522-8055-7404A9931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CD393-CF78-4317-B90F-CC1BCBDBD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6E2C0F-5B19-49AB-92E4-120AE6A76B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EA3516-F823-4D10-9D95-C09D9FC6A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A8C7-E652-4863-98D7-A2D794735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3022F2-08EF-4268-8EE6-77AAA3D02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D12942-3435-4F81-9911-F9B9FEA19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157A-3AB1-4D5C-A2F0-CEBA0817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487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7CF84-A9A7-4DDB-8BE3-387A2D8E5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9E4D5D-7EA6-40D9-B3A4-81D8C6DCB8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DF551-5627-4D49-820B-5778EA513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BFB29D-1F41-47C1-B8E9-28F0EC822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FA8C7-E652-4863-98D7-A2D794735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D8CDDA-7317-440C-85F3-E7DB1D382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5D69F-0B9B-4E81-8D21-A2136921C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49157A-3AB1-4D5C-A2F0-CEBA0817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34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F55E7B-0A17-4E8B-A8CD-429D4C80A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CA3BEF-03FD-4AA6-B652-A428C2E7AA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237B32-6B61-48E4-82C3-927E36C55A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FA8C7-E652-4863-98D7-A2D794735D84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61CEB-AC7D-455C-9011-32743E3999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2EC51-AEB2-4234-860D-38663095D1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9157A-3AB1-4D5C-A2F0-CEBA0817C1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102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E1711-01B4-4780-9019-77A6509F71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British Values</a:t>
            </a:r>
            <a:br>
              <a:rPr lang="en-GB" dirty="0"/>
            </a:br>
            <a:r>
              <a:rPr lang="en-GB" sz="4000" dirty="0"/>
              <a:t>Oliver &amp; Oscar 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923B1C-97F8-46B4-8F9E-BC3A726356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We respect the culture and beliefs of others</a:t>
            </a:r>
          </a:p>
          <a:p>
            <a:r>
              <a:rPr lang="en-GB" dirty="0"/>
              <a:t>We treat everybody equally</a:t>
            </a:r>
          </a:p>
        </p:txBody>
      </p:sp>
      <p:pic>
        <p:nvPicPr>
          <p:cNvPr id="2050" name="Picture 2" descr="Flag of the United Kingdom | Britannica">
            <a:extLst>
              <a:ext uri="{FF2B5EF4-FFF2-40B4-BE49-F238E27FC236}">
                <a16:creationId xmlns:a16="http://schemas.microsoft.com/office/drawing/2014/main" id="{4C53472F-E96B-43BC-87D5-F353B5B728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48" y="623198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lag of the United Kingdom | Britannica">
            <a:extLst>
              <a:ext uri="{FF2B5EF4-FFF2-40B4-BE49-F238E27FC236}">
                <a16:creationId xmlns:a16="http://schemas.microsoft.com/office/drawing/2014/main" id="{9EC1A5FD-D8DD-40EF-88AD-04E9B71A2C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3924" y="592829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Flag of the United Kingdom | Britannica">
            <a:extLst>
              <a:ext uri="{FF2B5EF4-FFF2-40B4-BE49-F238E27FC236}">
                <a16:creationId xmlns:a16="http://schemas.microsoft.com/office/drawing/2014/main" id="{A82D74ED-5C28-470E-9534-AB6972521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2608" y="4913070"/>
            <a:ext cx="3290266" cy="164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Flag of the United Kingdom | Britannica">
            <a:extLst>
              <a:ext uri="{FF2B5EF4-FFF2-40B4-BE49-F238E27FC236}">
                <a16:creationId xmlns:a16="http://schemas.microsoft.com/office/drawing/2014/main" id="{B66069EC-6DF3-42E8-A5BF-FF3F64C6C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94" y="4913070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679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338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05E92D-9EA4-43FB-AE74-DC4CEE5F2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Summary of British Values</a:t>
            </a:r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British Values – Step by Step">
            <a:extLst>
              <a:ext uri="{FF2B5EF4-FFF2-40B4-BE49-F238E27FC236}">
                <a16:creationId xmlns:a16="http://schemas.microsoft.com/office/drawing/2014/main" id="{E8BFF715-8681-43E5-B832-F5DA10215A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34" r="15155"/>
          <a:stretch/>
        </p:blipFill>
        <p:spPr bwMode="auto">
          <a:xfrm>
            <a:off x="976251" y="942538"/>
            <a:ext cx="7163222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2478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28" name="Rectangle 70">
            <a:extLst>
              <a:ext uri="{FF2B5EF4-FFF2-40B4-BE49-F238E27FC236}">
                <a16:creationId xmlns:a16="http://schemas.microsoft.com/office/drawing/2014/main" id="{8FC9BE17-9A7B-462D-AE50-3D87773873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Flag of the United Kingdom | Britannica">
            <a:extLst>
              <a:ext uri="{FF2B5EF4-FFF2-40B4-BE49-F238E27FC236}">
                <a16:creationId xmlns:a16="http://schemas.microsoft.com/office/drawing/2014/main" id="{F6F3A272-868D-4A46-B049-E05BB8444816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1" r="26979"/>
          <a:stretch/>
        </p:blipFill>
        <p:spPr bwMode="auto">
          <a:xfrm>
            <a:off x="3523488" y="10"/>
            <a:ext cx="86685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9" name="Rectangle 72">
            <a:extLst>
              <a:ext uri="{FF2B5EF4-FFF2-40B4-BE49-F238E27FC236}">
                <a16:creationId xmlns:a16="http://schemas.microsoft.com/office/drawing/2014/main" id="{3EBE8569-6AEC-4B8C-8D53-2DE337CDBA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7E4C43-A0B5-41B0-ACC4-542795A1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856" y="625222"/>
            <a:ext cx="3438144" cy="112471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800" b="1" dirty="0"/>
              <a:t>What is Democracy?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FF835E-26E4-4F03-92D1-41225CB91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1856" y="2583180"/>
            <a:ext cx="4691236" cy="395706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b="0" i="0" dirty="0">
                <a:solidFill>
                  <a:srgbClr val="202124"/>
                </a:solidFill>
                <a:effectLst/>
              </a:rPr>
              <a:t>Democracy comes from Greek words that mean “rule by the people.” </a:t>
            </a:r>
          </a:p>
          <a:p>
            <a:r>
              <a:rPr lang="en-US" sz="1800" b="0" i="0" dirty="0">
                <a:solidFill>
                  <a:srgbClr val="202124"/>
                </a:solidFill>
                <a:effectLst/>
              </a:rPr>
              <a:t>In a </a:t>
            </a:r>
            <a:r>
              <a:rPr lang="en-US" sz="1800" i="0" dirty="0">
                <a:solidFill>
                  <a:srgbClr val="202124"/>
                </a:solidFill>
                <a:effectLst/>
              </a:rPr>
              <a:t>democracy</a:t>
            </a:r>
            <a:r>
              <a:rPr lang="en-US" sz="1800" b="0" i="0" dirty="0">
                <a:solidFill>
                  <a:srgbClr val="202124"/>
                </a:solidFill>
                <a:effectLst/>
              </a:rPr>
              <a:t> the people have a say in how the government is run</a:t>
            </a:r>
          </a:p>
          <a:p>
            <a:r>
              <a:rPr lang="en-US" sz="1800" b="0" i="0" dirty="0">
                <a:solidFill>
                  <a:srgbClr val="202124"/>
                </a:solidFill>
                <a:effectLst/>
              </a:rPr>
              <a:t>They do this by voting</a:t>
            </a:r>
            <a:endParaRPr lang="en-US" sz="1800" dirty="0">
              <a:solidFill>
                <a:srgbClr val="202124"/>
              </a:solidFill>
            </a:endParaRPr>
          </a:p>
          <a:p>
            <a:r>
              <a:rPr lang="en-US" sz="1800" i="0" dirty="0">
                <a:solidFill>
                  <a:srgbClr val="202124"/>
                </a:solidFill>
                <a:effectLst/>
              </a:rPr>
              <a:t>Democracies</a:t>
            </a:r>
            <a:r>
              <a:rPr lang="en-US" sz="1800" b="0" i="0" dirty="0">
                <a:solidFill>
                  <a:srgbClr val="202124"/>
                </a:solidFill>
                <a:effectLst/>
              </a:rPr>
              <a:t> are different from dictatorships</a:t>
            </a:r>
            <a:endParaRPr lang="en-US" sz="1800" dirty="0"/>
          </a:p>
          <a:p>
            <a:r>
              <a:rPr lang="en-US" sz="1800" dirty="0"/>
              <a:t>In a democracy we follow the law of our country</a:t>
            </a: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201612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E4C43-A0B5-41B0-ACC4-542795A16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Democracy mean?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665D1-87C0-4B35-845F-A0AB654D0A6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We have a system of government called democracy where everyone is equal</a:t>
            </a:r>
            <a:endParaRPr lang="en-GB" dirty="0"/>
          </a:p>
          <a:p>
            <a:r>
              <a:rPr lang="en-GB" dirty="0"/>
              <a:t>We hold an election to choose who will represent us</a:t>
            </a:r>
          </a:p>
          <a:p>
            <a:r>
              <a:rPr lang="en-GB" dirty="0"/>
              <a:t>We protect the rights of all people</a:t>
            </a:r>
          </a:p>
          <a:p>
            <a:r>
              <a:rPr lang="en-GB" dirty="0"/>
              <a:t>A democracy depends on laws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 descr="The malaise of contemporary European democracies, part 1 • Johannes  Karremans">
            <a:extLst>
              <a:ext uri="{FF2B5EF4-FFF2-40B4-BE49-F238E27FC236}">
                <a16:creationId xmlns:a16="http://schemas.microsoft.com/office/drawing/2014/main" id="{5D7CABB6-E5D0-4419-AC4E-3C72D11E6A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824" y="2217102"/>
            <a:ext cx="5561976" cy="2924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4724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E4C43-A0B5-41B0-ACC4-542795A16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Voting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FF835E-26E4-4F03-92D1-41225CB91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6756" y="1619008"/>
            <a:ext cx="5181600" cy="4351338"/>
          </a:xfrm>
        </p:spPr>
        <p:txBody>
          <a:bodyPr/>
          <a:lstStyle/>
          <a:p>
            <a:r>
              <a:rPr lang="en-GB" dirty="0"/>
              <a:t>Women weren’t allowed to vote until 1918</a:t>
            </a:r>
          </a:p>
          <a:p>
            <a:r>
              <a:rPr lang="en-GB" dirty="0"/>
              <a:t>You have to be over 18 to vote</a:t>
            </a:r>
          </a:p>
          <a:p>
            <a:r>
              <a:rPr lang="en-GB" dirty="0"/>
              <a:t>You have to go to a polling station to vote</a:t>
            </a:r>
          </a:p>
          <a:p>
            <a:r>
              <a:rPr lang="en-GB" dirty="0"/>
              <a:t>People cast their ballot in a booth so it’s secret</a:t>
            </a:r>
          </a:p>
        </p:txBody>
      </p:sp>
      <p:pic>
        <p:nvPicPr>
          <p:cNvPr id="3080" name="Picture 8" descr="Voting on mobile devices increases election turnout | University of Chicago  News">
            <a:extLst>
              <a:ext uri="{FF2B5EF4-FFF2-40B4-BE49-F238E27FC236}">
                <a16:creationId xmlns:a16="http://schemas.microsoft.com/office/drawing/2014/main" id="{6D9EEC8A-5A66-4ADF-BBFF-F1CF72A2B0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141" y="2078866"/>
            <a:ext cx="6102076" cy="3431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8404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7E4C43-A0B5-41B0-ACC4-542795A1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0574" y="604172"/>
            <a:ext cx="4977976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Why do we have laws?</a:t>
            </a:r>
          </a:p>
        </p:txBody>
      </p:sp>
      <p:sp>
        <p:nvSpPr>
          <p:cNvPr id="75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098" name="Picture 2" descr="About DMM Law - DMM Law">
            <a:extLst>
              <a:ext uri="{FF2B5EF4-FFF2-40B4-BE49-F238E27FC236}">
                <a16:creationId xmlns:a16="http://schemas.microsoft.com/office/drawing/2014/main" id="{ADC9C47B-37F5-4085-8320-96AB48BCFC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1" r="19005" b="1"/>
          <a:stretch/>
        </p:blipFill>
        <p:spPr bwMode="auto"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665D1-87C0-4B35-845F-A0AB654D0A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0574" y="2421682"/>
            <a:ext cx="4977578" cy="363928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We have laws because it keeps us safe </a:t>
            </a:r>
          </a:p>
          <a:p>
            <a:r>
              <a:rPr lang="en-US" dirty="0">
                <a:solidFill>
                  <a:srgbClr val="000000"/>
                </a:solidFill>
              </a:rPr>
              <a:t>S</a:t>
            </a:r>
            <a:r>
              <a:rPr lang="en-US">
                <a:solidFill>
                  <a:srgbClr val="000000"/>
                </a:solidFill>
              </a:rPr>
              <a:t>peed </a:t>
            </a:r>
            <a:r>
              <a:rPr lang="en-US" dirty="0">
                <a:solidFill>
                  <a:srgbClr val="000000"/>
                </a:solidFill>
              </a:rPr>
              <a:t>laws exist so we drive safely</a:t>
            </a:r>
          </a:p>
          <a:p>
            <a:r>
              <a:rPr lang="en-US" dirty="0">
                <a:solidFill>
                  <a:srgbClr val="000000"/>
                </a:solidFill>
              </a:rPr>
              <a:t>Without laws people can do whatever they like, and they might harm others</a:t>
            </a:r>
          </a:p>
        </p:txBody>
      </p:sp>
    </p:spTree>
    <p:extLst>
      <p:ext uri="{BB962C8B-B14F-4D97-AF65-F5344CB8AC3E}">
        <p14:creationId xmlns:p14="http://schemas.microsoft.com/office/powerpoint/2010/main" val="4037315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7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7E4C43-A0B5-41B0-ACC4-542795A1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What is Individual Liberty?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665D1-87C0-4B35-845F-A0AB654D0A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3469" y="1782981"/>
            <a:ext cx="4008384" cy="439398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/>
              <a:t>It means you are free to do what is right</a:t>
            </a:r>
          </a:p>
          <a:p>
            <a:r>
              <a:rPr lang="en-US" sz="2000"/>
              <a:t>Not to do whatever you want</a:t>
            </a:r>
          </a:p>
          <a:p>
            <a:r>
              <a:rPr lang="en-US" sz="2000"/>
              <a:t>We should not prevent others individual liberty</a:t>
            </a:r>
          </a:p>
          <a:p>
            <a:r>
              <a:rPr lang="en-US" sz="2000"/>
              <a:t>We need to be understanding of others and not just think of ourselves</a:t>
            </a:r>
          </a:p>
          <a:p>
            <a:r>
              <a:rPr lang="en-US" sz="2000"/>
              <a:t>Value everyone’s opinion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 descr="Individual Liberty, and what it means in 2020 | Reed Business School">
            <a:extLst>
              <a:ext uri="{FF2B5EF4-FFF2-40B4-BE49-F238E27FC236}">
                <a16:creationId xmlns:a16="http://schemas.microsoft.com/office/drawing/2014/main" id="{11264436-CB17-4878-B497-718C2969BC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5320" y="2081472"/>
            <a:ext cx="6253212" cy="376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7" name="Group 76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96179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E4C43-A0B5-41B0-ACC4-542795A1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What are your rights?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665D1-87C0-4B35-845F-A0AB654D0A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65431" y="2438400"/>
            <a:ext cx="6586489" cy="378541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3000" dirty="0"/>
              <a:t>Right to an education</a:t>
            </a:r>
          </a:p>
          <a:p>
            <a:r>
              <a:rPr lang="en-US" sz="3000" dirty="0"/>
              <a:t>Freedom to have your own thoughts and beliefs</a:t>
            </a:r>
          </a:p>
          <a:p>
            <a:r>
              <a:rPr lang="en-US" sz="3000" dirty="0"/>
              <a:t>Right to be safe</a:t>
            </a:r>
          </a:p>
          <a:p>
            <a:r>
              <a:rPr lang="en-US" sz="3000" dirty="0"/>
              <a:t>Right to not be discriminated against</a:t>
            </a:r>
          </a:p>
          <a:p>
            <a:r>
              <a:rPr lang="en-US" sz="3000" dirty="0"/>
              <a:t>Freedom from slavery</a:t>
            </a:r>
          </a:p>
          <a:p>
            <a:endParaRPr lang="en-US" sz="2000" dirty="0"/>
          </a:p>
          <a:p>
            <a:pPr marL="0"/>
            <a:endParaRPr lang="en-US" sz="2000" dirty="0"/>
          </a:p>
        </p:txBody>
      </p:sp>
      <p:pic>
        <p:nvPicPr>
          <p:cNvPr id="2050" name="Picture 2" descr="Know Your Rights: Easy Employment Law for Employees eBook: Henter, Charles:  Amazon.co.uk: Kindle Store">
            <a:extLst>
              <a:ext uri="{FF2B5EF4-FFF2-40B4-BE49-F238E27FC236}">
                <a16:creationId xmlns:a16="http://schemas.microsoft.com/office/drawing/2014/main" id="{272C25BE-6477-4FA3-9F96-7F07BF5FB9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60" r="2" b="24394"/>
          <a:stretch/>
        </p:blipFill>
        <p:spPr bwMode="auto">
          <a:xfrm>
            <a:off x="0" y="449714"/>
            <a:ext cx="4635571" cy="5306506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E0AD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4551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E4C43-A0B5-41B0-ACC4-542795A1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6"/>
            <a:ext cx="3605572" cy="167660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/>
              <a:t>What is Respect?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665D1-87C0-4B35-845F-A0AB654D0A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931" y="2438401"/>
            <a:ext cx="3605571" cy="377952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1800"/>
              <a:t>Thinking about other people and their feelings</a:t>
            </a:r>
          </a:p>
          <a:p>
            <a:r>
              <a:rPr lang="en-US" sz="1800"/>
              <a:t>How can we show respect at school:</a:t>
            </a:r>
          </a:p>
          <a:p>
            <a:pPr lvl="1"/>
            <a:r>
              <a:rPr lang="en-US" sz="1800"/>
              <a:t>Listening to others</a:t>
            </a:r>
          </a:p>
          <a:p>
            <a:pPr lvl="1"/>
            <a:r>
              <a:rPr lang="en-US" sz="1800"/>
              <a:t>Following school rules</a:t>
            </a:r>
          </a:p>
          <a:p>
            <a:pPr lvl="1"/>
            <a:r>
              <a:rPr lang="en-US" sz="1800"/>
              <a:t>Having good manners</a:t>
            </a:r>
          </a:p>
          <a:p>
            <a:pPr lvl="1"/>
            <a:r>
              <a:rPr lang="en-US" sz="1800"/>
              <a:t>Being kind to each other</a:t>
            </a:r>
          </a:p>
          <a:p>
            <a:pPr lvl="1"/>
            <a:r>
              <a:rPr lang="en-US" sz="1800"/>
              <a:t>Include everyone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77D1452-F0B7-431E-9A24-D3F7103D85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ounded Rectangle 20">
            <a:extLst>
              <a:ext uri="{FF2B5EF4-FFF2-40B4-BE49-F238E27FC236}">
                <a16:creationId xmlns:a16="http://schemas.microsoft.com/office/drawing/2014/main" id="{A660F4F9-5DF5-4F15-BE6A-CD8648BB1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8267" y="559407"/>
            <a:ext cx="6594522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Digital: Divide &amp; Conquer: All About RESPECT | Teaching respect, Respect  lessons, Classroom posters">
            <a:extLst>
              <a:ext uri="{FF2B5EF4-FFF2-40B4-BE49-F238E27FC236}">
                <a16:creationId xmlns:a16="http://schemas.microsoft.com/office/drawing/2014/main" id="{C02B0E1E-9B16-4569-99FC-957D33DEEB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" r="2996"/>
          <a:stretch/>
        </p:blipFill>
        <p:spPr bwMode="auto">
          <a:xfrm>
            <a:off x="5283708" y="722376"/>
            <a:ext cx="6263640" cy="5413248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8754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70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5" name="Picture 72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7E4C43-A0B5-41B0-ACC4-542795A1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rgbClr val="000000"/>
                </a:solidFill>
              </a:rPr>
              <a:t>What is Resilience?</a:t>
            </a:r>
          </a:p>
        </p:txBody>
      </p:sp>
      <p:sp>
        <p:nvSpPr>
          <p:cNvPr id="75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122" name="Picture 2" descr="7 Keys to Developing Resilience">
            <a:extLst>
              <a:ext uri="{FF2B5EF4-FFF2-40B4-BE49-F238E27FC236}">
                <a16:creationId xmlns:a16="http://schemas.microsoft.com/office/drawing/2014/main" id="{A19295BE-A273-4331-91AA-9B91052289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23" r="18998" b="1"/>
          <a:stretch/>
        </p:blipFill>
        <p:spPr bwMode="auto"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665D1-87C0-4B35-845F-A0AB654D0A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0573" y="1978702"/>
            <a:ext cx="5301951" cy="40822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Resilience is being able to recover from difficulties</a:t>
            </a:r>
          </a:p>
          <a:p>
            <a:r>
              <a:rPr lang="en-US" sz="2000">
                <a:solidFill>
                  <a:srgbClr val="000000"/>
                </a:solidFill>
              </a:rPr>
              <a:t>How can we build resilience:</a:t>
            </a:r>
          </a:p>
          <a:p>
            <a:pPr lvl="1"/>
            <a:r>
              <a:rPr lang="en-US" sz="2000">
                <a:solidFill>
                  <a:srgbClr val="000000"/>
                </a:solidFill>
              </a:rPr>
              <a:t>Learn from our mistakes</a:t>
            </a:r>
          </a:p>
          <a:p>
            <a:pPr lvl="1"/>
            <a:r>
              <a:rPr lang="en-US" sz="2000">
                <a:solidFill>
                  <a:srgbClr val="000000"/>
                </a:solidFill>
              </a:rPr>
              <a:t>Keep trying and don’t give up</a:t>
            </a:r>
          </a:p>
          <a:p>
            <a:pPr lvl="1"/>
            <a:r>
              <a:rPr lang="en-US" sz="2000">
                <a:solidFill>
                  <a:srgbClr val="000000"/>
                </a:solidFill>
              </a:rPr>
              <a:t>Work hard but ask for help when you need it</a:t>
            </a:r>
          </a:p>
          <a:p>
            <a:pPr lvl="1"/>
            <a:r>
              <a:rPr lang="en-US" sz="2000">
                <a:solidFill>
                  <a:srgbClr val="000000"/>
                </a:solidFill>
              </a:rPr>
              <a:t>Keep calm and be kind</a:t>
            </a:r>
          </a:p>
        </p:txBody>
      </p:sp>
    </p:spTree>
    <p:extLst>
      <p:ext uri="{BB962C8B-B14F-4D97-AF65-F5344CB8AC3E}">
        <p14:creationId xmlns:p14="http://schemas.microsoft.com/office/powerpoint/2010/main" val="19709989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336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British Values Oliver &amp; Oscar T</vt:lpstr>
      <vt:lpstr>What is Democracy?</vt:lpstr>
      <vt:lpstr>What does Democracy mean?</vt:lpstr>
      <vt:lpstr>Voting</vt:lpstr>
      <vt:lpstr>Why do we have laws?</vt:lpstr>
      <vt:lpstr>What is Individual Liberty?</vt:lpstr>
      <vt:lpstr>What are your rights?</vt:lpstr>
      <vt:lpstr>What is Respect?</vt:lpstr>
      <vt:lpstr>What is Resilience?</vt:lpstr>
      <vt:lpstr>Summary of British Values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British Values</dc:title>
  <dc:creator>Jane Tobin</dc:creator>
  <cp:lastModifiedBy>Jane Tobin</cp:lastModifiedBy>
  <cp:revision>12</cp:revision>
  <dcterms:created xsi:type="dcterms:W3CDTF">2021-02-23T12:15:30Z</dcterms:created>
  <dcterms:modified xsi:type="dcterms:W3CDTF">2021-02-26T12:32:24Z</dcterms:modified>
</cp:coreProperties>
</file>