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rchitects Daughter"/>
      <p:regular r:id="rId16"/>
    </p:embeddedFont>
    <p:embeddedFont>
      <p:font typeface="Caveat"/>
      <p:regular r:id="rId17"/>
      <p:bold r:id="rId18"/>
    </p:embeddedFont>
    <p:embeddedFont>
      <p:font typeface="Playfair Display"/>
      <p:regular r:id="rId19"/>
      <p:bold r:id="rId20"/>
      <p:italic r:id="rId21"/>
      <p:boldItalic r:id="rId22"/>
    </p:embeddedFont>
    <p:embeddedFont>
      <p:font typeface="Lobster"/>
      <p:regular r:id="rId23"/>
    </p:embeddedFont>
    <p:embeddedFont>
      <p:font typeface="Pacifico"/>
      <p:regular r:id="rId24"/>
    </p:embeddedFont>
    <p:embeddedFont>
      <p:font typeface="EB Garamond"/>
      <p:regular r:id="rId25"/>
      <p:bold r:id="rId26"/>
      <p:italic r:id="rId27"/>
      <p:boldItalic r:id="rId28"/>
    </p:embeddedFont>
    <p:embeddedFont>
      <p:font typeface="Bitter"/>
      <p:regular r:id="rId29"/>
      <p:bold r:id="rId30"/>
      <p:italic r:id="rId31"/>
      <p:boldItalic r:id="rId32"/>
    </p:embeddedFont>
    <p:embeddedFont>
      <p:font typeface="Dancing Script"/>
      <p:regular r:id="rId33"/>
      <p:bold r:id="rId34"/>
    </p:embeddedFont>
    <p:embeddedFont>
      <p:font typeface="Comfortaa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.fntdata"/><Relationship Id="rId22" Type="http://schemas.openxmlformats.org/officeDocument/2006/relationships/font" Target="fonts/PlayfairDisplay-boldItalic.fntdata"/><Relationship Id="rId21" Type="http://schemas.openxmlformats.org/officeDocument/2006/relationships/font" Target="fonts/PlayfairDisplay-italic.fntdata"/><Relationship Id="rId24" Type="http://schemas.openxmlformats.org/officeDocument/2006/relationships/font" Target="fonts/Pacifico-regular.fntdata"/><Relationship Id="rId23" Type="http://schemas.openxmlformats.org/officeDocument/2006/relationships/font" Target="fonts/Lobste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BGaramond-bold.fntdata"/><Relationship Id="rId25" Type="http://schemas.openxmlformats.org/officeDocument/2006/relationships/font" Target="fonts/EBGaramond-regular.fntdata"/><Relationship Id="rId28" Type="http://schemas.openxmlformats.org/officeDocument/2006/relationships/font" Target="fonts/EBGaramond-boldItalic.fntdata"/><Relationship Id="rId27" Type="http://schemas.openxmlformats.org/officeDocument/2006/relationships/font" Target="fonts/EBGaramon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itt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itter-italic.fntdata"/><Relationship Id="rId30" Type="http://schemas.openxmlformats.org/officeDocument/2006/relationships/font" Target="fonts/Bitter-bold.fntdata"/><Relationship Id="rId11" Type="http://schemas.openxmlformats.org/officeDocument/2006/relationships/slide" Target="slides/slide6.xml"/><Relationship Id="rId33" Type="http://schemas.openxmlformats.org/officeDocument/2006/relationships/font" Target="fonts/DancingScript-regular.fntdata"/><Relationship Id="rId10" Type="http://schemas.openxmlformats.org/officeDocument/2006/relationships/slide" Target="slides/slide5.xml"/><Relationship Id="rId32" Type="http://schemas.openxmlformats.org/officeDocument/2006/relationships/font" Target="fonts/Bitter-boldItalic.fntdata"/><Relationship Id="rId13" Type="http://schemas.openxmlformats.org/officeDocument/2006/relationships/slide" Target="slides/slide8.xml"/><Relationship Id="rId35" Type="http://schemas.openxmlformats.org/officeDocument/2006/relationships/font" Target="fonts/Comfortaa-regular.fntdata"/><Relationship Id="rId12" Type="http://schemas.openxmlformats.org/officeDocument/2006/relationships/slide" Target="slides/slide7.xml"/><Relationship Id="rId34" Type="http://schemas.openxmlformats.org/officeDocument/2006/relationships/font" Target="fonts/DancingScript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Comfortaa-bold.fntdata"/><Relationship Id="rId17" Type="http://schemas.openxmlformats.org/officeDocument/2006/relationships/font" Target="fonts/Caveat-regular.fntdata"/><Relationship Id="rId16" Type="http://schemas.openxmlformats.org/officeDocument/2006/relationships/font" Target="fonts/ArchitectsDaughter-regular.fntdata"/><Relationship Id="rId19" Type="http://schemas.openxmlformats.org/officeDocument/2006/relationships/font" Target="fonts/PlayfairDisplay-regular.fntdata"/><Relationship Id="rId18" Type="http://schemas.openxmlformats.org/officeDocument/2006/relationships/font" Target="fonts/Cave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622b89c4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622b89c4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622b89c4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622b89c4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622b89c4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622b89c4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622b89c45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622b89c45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622b89c4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622b89c4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622b89c4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622b89c4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622b89c4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622b89c4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e0d34f50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e0d34f50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622b89c45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622b89c4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622b89c4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622b89c4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30700" cy="27797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 rot="-358937">
            <a:off x="1282825" y="855153"/>
            <a:ext cx="1649382" cy="5619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9900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Une casquette</a:t>
            </a:r>
            <a:endParaRPr b="1" sz="2200">
              <a:solidFill>
                <a:srgbClr val="9900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8575" y="152400"/>
            <a:ext cx="4230700" cy="2779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 rot="-358937">
            <a:off x="5870100" y="855153"/>
            <a:ext cx="1649382" cy="5619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9900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Une casquette</a:t>
            </a:r>
            <a:endParaRPr b="1" sz="2200">
              <a:solidFill>
                <a:srgbClr val="9900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1275" y="2932150"/>
            <a:ext cx="3421450" cy="22113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 rot="-358740">
            <a:off x="3807340" y="3530919"/>
            <a:ext cx="1529319" cy="4473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9900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Une casquette</a:t>
            </a:r>
            <a:endParaRPr b="1" sz="1900">
              <a:solidFill>
                <a:srgbClr val="9900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258075" y="3781175"/>
            <a:ext cx="4887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9900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(f)</a:t>
            </a:r>
            <a:endParaRPr b="1" sz="1900">
              <a:solidFill>
                <a:srgbClr val="9900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7544250" y="3781175"/>
            <a:ext cx="4887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9900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(f)</a:t>
            </a:r>
            <a:endParaRPr b="1" sz="1900">
              <a:solidFill>
                <a:srgbClr val="9900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/>
        </p:nvSpPr>
        <p:spPr>
          <a:xfrm>
            <a:off x="6438575" y="1151750"/>
            <a:ext cx="19671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9900FF"/>
                </a:solidFill>
                <a:latin typeface="Bitter"/>
                <a:ea typeface="Bitter"/>
                <a:cs typeface="Bitter"/>
                <a:sym typeface="Bitter"/>
              </a:rPr>
              <a:t>Des Bottes (pl)</a:t>
            </a:r>
            <a:endParaRPr b="1" sz="2000">
              <a:solidFill>
                <a:srgbClr val="9900FF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339250" cy="28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2689" y="2816500"/>
            <a:ext cx="4411311" cy="23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16500"/>
            <a:ext cx="4411311" cy="23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/>
        </p:nvSpPr>
        <p:spPr>
          <a:xfrm>
            <a:off x="4411300" y="2816525"/>
            <a:ext cx="321300" cy="232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61075" y="134400"/>
            <a:ext cx="8979900" cy="4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highlight>
                  <a:schemeClr val="accent1"/>
                </a:highlight>
              </a:rPr>
              <a:t> </a:t>
            </a:r>
            <a:endParaRPr sz="1100">
              <a:solidFill>
                <a:schemeClr val="accent1"/>
              </a:solidFill>
              <a:highlight>
                <a:schemeClr val="accent1"/>
              </a:highlight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50" y="342022"/>
            <a:ext cx="4459463" cy="22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5858113" y="1206388"/>
            <a:ext cx="21933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99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Des lunettes (pl)</a:t>
            </a:r>
            <a:endParaRPr b="1" sz="2000">
              <a:solidFill>
                <a:srgbClr val="99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5025" y="2571747"/>
            <a:ext cx="4459463" cy="22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1398638" y="3436113"/>
            <a:ext cx="21933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99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Des lunettes (pl)</a:t>
            </a:r>
            <a:endParaRPr b="1" sz="2000">
              <a:solidFill>
                <a:srgbClr val="99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10768" l="7139" r="6212" t="9992"/>
          <a:stretch/>
        </p:blipFill>
        <p:spPr>
          <a:xfrm>
            <a:off x="0" y="0"/>
            <a:ext cx="3353400" cy="30665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3634338" y="940725"/>
            <a:ext cx="19182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9900FF"/>
                </a:solidFill>
                <a:latin typeface="Pacifico"/>
                <a:ea typeface="Pacifico"/>
                <a:cs typeface="Pacifico"/>
                <a:sym typeface="Pacifico"/>
              </a:rPr>
              <a:t>Une echarpe</a:t>
            </a:r>
            <a:endParaRPr b="1" sz="2000">
              <a:solidFill>
                <a:srgbClr val="99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7" name="Google Shape;77;p15"/>
          <p:cNvSpPr txBox="1"/>
          <p:nvPr/>
        </p:nvSpPr>
        <p:spPr>
          <a:xfrm rot="3268202">
            <a:off x="4208116" y="901815"/>
            <a:ext cx="259151" cy="3905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9900FF"/>
                </a:solidFill>
              </a:rPr>
              <a:t>l</a:t>
            </a:r>
            <a:endParaRPr b="1" sz="1500">
              <a:solidFill>
                <a:srgbClr val="9900FF"/>
              </a:solidFill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b="10768" l="7139" r="6212" t="9992"/>
          <a:stretch/>
        </p:blipFill>
        <p:spPr>
          <a:xfrm>
            <a:off x="5790600" y="0"/>
            <a:ext cx="3353400" cy="306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10768" l="7139" r="6212" t="9992"/>
          <a:stretch/>
        </p:blipFill>
        <p:spPr>
          <a:xfrm>
            <a:off x="3262025" y="1936450"/>
            <a:ext cx="2550025" cy="23396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4254000" y="4386050"/>
            <a:ext cx="63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9900FF"/>
                </a:solidFill>
                <a:latin typeface="Pacifico"/>
                <a:ea typeface="Pacifico"/>
                <a:cs typeface="Pacifico"/>
                <a:sym typeface="Pacifico"/>
              </a:rPr>
              <a:t>(f)</a:t>
            </a:r>
            <a:endParaRPr b="1" sz="2000">
              <a:solidFill>
                <a:srgbClr val="99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6890" l="0" r="0" t="0"/>
          <a:stretch/>
        </p:blipFill>
        <p:spPr>
          <a:xfrm>
            <a:off x="0" y="0"/>
            <a:ext cx="36300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3630025" y="1869225"/>
            <a:ext cx="28575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Une Cravate (f)</a:t>
            </a:r>
            <a:endParaRPr b="1" sz="1600">
              <a:solidFill>
                <a:srgbClr val="99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6890" l="0" r="0" t="0"/>
          <a:stretch/>
        </p:blipFill>
        <p:spPr>
          <a:xfrm>
            <a:off x="5560200" y="0"/>
            <a:ext cx="3583800" cy="514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084737" cy="51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 rot="-1077">
            <a:off x="4288275" y="1891564"/>
            <a:ext cx="4788900" cy="16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9900FF"/>
                </a:solidFill>
                <a:latin typeface="EB Garamond"/>
                <a:ea typeface="EB Garamond"/>
                <a:cs typeface="EB Garamond"/>
                <a:sym typeface="EB Garamond"/>
              </a:rPr>
              <a:t>Un Manteau (m)</a:t>
            </a:r>
            <a:endParaRPr b="1" sz="5200">
              <a:solidFill>
                <a:srgbClr val="9900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110550" cy="33295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1578550" y="1362250"/>
            <a:ext cx="13560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</a:rPr>
              <a:t>Un Pull</a:t>
            </a:r>
            <a:endParaRPr b="1" sz="1900">
              <a:solidFill>
                <a:srgbClr val="99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1875" y="152400"/>
            <a:ext cx="4110550" cy="332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6361325" y="1362250"/>
            <a:ext cx="13560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</a:rPr>
              <a:t>Un Pull</a:t>
            </a:r>
            <a:endParaRPr b="1" sz="1900">
              <a:solidFill>
                <a:srgbClr val="99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4285050" y="3481950"/>
            <a:ext cx="5739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</a:rPr>
              <a:t>(m)</a:t>
            </a:r>
            <a:endParaRPr b="1" sz="1900">
              <a:solidFill>
                <a:srgbClr val="99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86360">
            <a:off x="2595935" y="595675"/>
            <a:ext cx="3952125" cy="395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19014">
            <a:off x="634735" y="326900"/>
            <a:ext cx="3952125" cy="395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34043">
            <a:off x="3646011" y="510175"/>
            <a:ext cx="3952125" cy="395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960" y="595675"/>
            <a:ext cx="3952126" cy="3952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3763962" y="2302950"/>
            <a:ext cx="16161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99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Une Jupe (f)</a:t>
            </a:r>
            <a:endParaRPr b="1" sz="2000">
              <a:solidFill>
                <a:srgbClr val="99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 rot="1285864">
            <a:off x="1725115" y="2137635"/>
            <a:ext cx="1404833" cy="537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99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Une Ju</a:t>
            </a:r>
            <a:endParaRPr b="1" sz="2000">
              <a:solidFill>
                <a:srgbClr val="99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0950" y="216038"/>
            <a:ext cx="2462100" cy="471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 rot="-5400000">
            <a:off x="2357400" y="2345700"/>
            <a:ext cx="15150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Une Robe (f)</a:t>
            </a:r>
            <a:endParaRPr b="1" sz="20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 rot="5400000">
            <a:off x="5289750" y="2352000"/>
            <a:ext cx="14661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Une Robe (f)</a:t>
            </a:r>
            <a:endParaRPr b="1" sz="20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 b="0" l="0" r="7655" t="0"/>
          <a:stretch/>
        </p:blipFill>
        <p:spPr>
          <a:xfrm>
            <a:off x="103525" y="66875"/>
            <a:ext cx="5137725" cy="49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 rot="2284702">
            <a:off x="2632390" y="2769335"/>
            <a:ext cx="1897562" cy="4397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9900FF"/>
                </a:solidFill>
                <a:latin typeface="Caveat"/>
                <a:ea typeface="Caveat"/>
                <a:cs typeface="Caveat"/>
                <a:sym typeface="Caveat"/>
              </a:rPr>
              <a:t>Des Chaussettes</a:t>
            </a:r>
            <a:endParaRPr b="1" sz="2300">
              <a:solidFill>
                <a:srgbClr val="9900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 rot="2284702">
            <a:off x="988865" y="3410435"/>
            <a:ext cx="1897562" cy="4397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9900FF"/>
                </a:solidFill>
                <a:latin typeface="Caveat"/>
                <a:ea typeface="Caveat"/>
                <a:cs typeface="Caveat"/>
                <a:sym typeface="Caveat"/>
              </a:rPr>
              <a:t>Des Chaussettes</a:t>
            </a:r>
            <a:endParaRPr b="1" sz="2300">
              <a:solidFill>
                <a:srgbClr val="9900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4046700" y="623100"/>
            <a:ext cx="1050600" cy="8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9900FF"/>
                </a:solidFill>
                <a:latin typeface="Caveat"/>
                <a:ea typeface="Caveat"/>
                <a:cs typeface="Caveat"/>
                <a:sym typeface="Caveat"/>
              </a:rPr>
              <a:t>(pl)</a:t>
            </a:r>
            <a:endParaRPr b="1" sz="2300">
              <a:solidFill>
                <a:srgbClr val="9900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